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300" r:id="rId26"/>
    <p:sldId id="301" r:id="rId27"/>
    <p:sldId id="303" r:id="rId28"/>
    <p:sldId id="302" r:id="rId29"/>
    <p:sldId id="305" r:id="rId30"/>
    <p:sldId id="304" r:id="rId31"/>
    <p:sldId id="307" r:id="rId32"/>
    <p:sldId id="306" r:id="rId33"/>
    <p:sldId id="308" r:id="rId34"/>
    <p:sldId id="309" r:id="rId35"/>
    <p:sldId id="310" r:id="rId36"/>
    <p:sldId id="318" r:id="rId37"/>
    <p:sldId id="320" r:id="rId38"/>
    <p:sldId id="321" r:id="rId39"/>
    <p:sldId id="319" r:id="rId40"/>
    <p:sldId id="322" r:id="rId41"/>
    <p:sldId id="323" r:id="rId42"/>
    <p:sldId id="298" r:id="rId43"/>
    <p:sldId id="297" r:id="rId44"/>
    <p:sldId id="312" r:id="rId45"/>
    <p:sldId id="314" r:id="rId46"/>
    <p:sldId id="315" r:id="rId47"/>
    <p:sldId id="316" r:id="rId48"/>
    <p:sldId id="317" r:id="rId49"/>
    <p:sldId id="299" r:id="rId50"/>
    <p:sldId id="25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96" autoAdjust="0"/>
    <p:restoredTop sz="90196" autoAdjust="0"/>
  </p:normalViewPr>
  <p:slideViewPr>
    <p:cSldViewPr snapToGrid="0">
      <p:cViewPr>
        <p:scale>
          <a:sx n="66" d="100"/>
          <a:sy n="66" d="100"/>
        </p:scale>
        <p:origin x="758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1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9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9101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52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2047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6342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2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861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000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הפחתת רעש, על מנת למנוע מציאת </a:t>
            </a:r>
            <a:r>
              <a:rPr lang="en-US" dirty="0"/>
              <a:t>edges</a:t>
            </a:r>
            <a:r>
              <a:rPr lang="he-IL" dirty="0"/>
              <a:t> מזויפים בטעות.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98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מציאת ה</a:t>
            </a:r>
            <a:r>
              <a:rPr lang="en-US" dirty="0"/>
              <a:t>edges</a:t>
            </a:r>
            <a:r>
              <a:rPr lang="he-IL" dirty="0"/>
              <a:t>, כי הם מגיבים הרבה יותר חזק לאופרטור. על ידי משקול של מה שבצדדים של ה</a:t>
            </a:r>
            <a:r>
              <a:rPr lang="en-US" dirty="0"/>
              <a:t>edge</a:t>
            </a:r>
            <a:r>
              <a:rPr lang="he-IL" dirty="0"/>
              <a:t>. ואם זה לא </a:t>
            </a:r>
            <a:r>
              <a:rPr lang="en-US" dirty="0"/>
              <a:t>edge</a:t>
            </a:r>
            <a:r>
              <a:rPr lang="he-IL" dirty="0"/>
              <a:t>, אז יש דמיון בין שמאל לימין ולכן יתאפס.</a:t>
            </a:r>
          </a:p>
          <a:p>
            <a:r>
              <a:rPr lang="he-IL" dirty="0"/>
              <a:t>בנוסף ניתן ככה ללמוד על כיוון של ה</a:t>
            </a:r>
            <a:r>
              <a:rPr lang="en-US" dirty="0"/>
              <a:t>edge</a:t>
            </a:r>
            <a:r>
              <a:rPr lang="he-IL" dirty="0"/>
              <a:t> בשביל להיעזר בזה אחר כך.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12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דיכוי של נקודות שכנראה לא באמת </a:t>
            </a:r>
            <a:r>
              <a:rPr lang="en-US" dirty="0"/>
              <a:t>edge</a:t>
            </a:r>
            <a:r>
              <a:rPr lang="he-IL" dirty="0"/>
              <a:t>, על ידי השוואה של </a:t>
            </a:r>
            <a:r>
              <a:rPr lang="he-IL" dirty="0" err="1"/>
              <a:t>הגרדיאנט</a:t>
            </a:r>
            <a:r>
              <a:rPr lang="he-IL" dirty="0"/>
              <a:t> לעומת זה של השכנים לפי הכיוון!!</a:t>
            </a:r>
          </a:p>
          <a:p>
            <a:r>
              <a:rPr lang="he-IL" dirty="0"/>
              <a:t>מי שהכי חזק נשאר.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7460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שימוש ב</a:t>
            </a:r>
            <a:r>
              <a:rPr lang="en-US" dirty="0"/>
              <a:t>threshold </a:t>
            </a:r>
            <a:r>
              <a:rPr lang="he-IL" dirty="0"/>
              <a:t>בשביל לסווג </a:t>
            </a:r>
            <a:r>
              <a:rPr lang="en-US" dirty="0" err="1"/>
              <a:t>edegs</a:t>
            </a:r>
            <a:r>
              <a:rPr lang="he-IL" dirty="0"/>
              <a:t> בעוצמות </a:t>
            </a:r>
            <a:r>
              <a:rPr lang="he-IL" dirty="0" err="1"/>
              <a:t>גרדיאנט</a:t>
            </a:r>
            <a:r>
              <a:rPr lang="he-IL" dirty="0"/>
              <a:t> שונות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84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חיבור </a:t>
            </a:r>
            <a:r>
              <a:rPr lang="en-US" dirty="0"/>
              <a:t>edges</a:t>
            </a:r>
            <a:r>
              <a:rPr lang="he-IL" dirty="0"/>
              <a:t> חלשים כי הם תכלס חלק מאותו קו!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3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04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31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61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953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27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ד'/אלול/תשפ"ד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5" Type="http://schemas.openxmlformats.org/officeDocument/2006/relationships/image" Target="../media/image51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9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80.png"/><Relationship Id="rId4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microsoft.com/office/2007/relationships/hdphoto" Target="../media/hdphoto1.wdp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5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0"/>
          <a:stretch/>
        </p:blipFill>
        <p:spPr>
          <a:xfrm>
            <a:off x="1788305" y="2152297"/>
            <a:ext cx="7887801" cy="31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08053" y="371618"/>
            <a:ext cx="917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5AFD6BD-E34A-28C5-7578-BDCA15A0EBD1}"/>
              </a:ext>
            </a:extLst>
          </p:cNvPr>
          <p:cNvSpPr/>
          <p:nvPr/>
        </p:nvSpPr>
        <p:spPr>
          <a:xfrm>
            <a:off x="1621783" y="2007764"/>
            <a:ext cx="9536585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discretize our space, what guarantees that we still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  intersections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guarantees that irrelevant points don’t vote in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of the accumulator inadvertently</a:t>
            </a:r>
            <a:r>
              <a:rPr lang="he-IL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B1455E00-6F18-FF72-5602-AAEF908744DA}"/>
              </a:ext>
            </a:extLst>
          </p:cNvPr>
          <p:cNvSpPr/>
          <p:nvPr/>
        </p:nvSpPr>
        <p:spPr>
          <a:xfrm>
            <a:off x="1621783" y="3823646"/>
            <a:ext cx="36824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Completeness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Soundness</a:t>
            </a:r>
          </a:p>
        </p:txBody>
      </p:sp>
    </p:spTree>
    <p:extLst>
      <p:ext uri="{BB962C8B-B14F-4D97-AF65-F5344CB8AC3E}">
        <p14:creationId xmlns:p14="http://schemas.microsoft.com/office/powerpoint/2010/main" val="131302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51363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CC10A4-0C7A-514E-6303-4BC0F3FA2A61}"/>
              </a:ext>
            </a:extLst>
          </p:cNvPr>
          <p:cNvGrpSpPr/>
          <p:nvPr/>
        </p:nvGrpSpPr>
        <p:grpSpPr>
          <a:xfrm>
            <a:off x="1800745" y="2706139"/>
            <a:ext cx="7418691" cy="3191396"/>
            <a:chOff x="1646888" y="1143114"/>
            <a:chExt cx="7418691" cy="3191396"/>
          </a:xfrm>
        </p:grpSpPr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89FCF143-FB66-2D09-9673-CF251B36329E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6264182E-8082-AF08-256D-882223FB9EDF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/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757" t="-13158" r="-25676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/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A58F919-FB4D-7E17-DDFE-7A890BBB5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9FE8D526-04E4-EBF4-83AF-E3011A1B11D4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FE446F17-879B-CD77-3D47-D49D888D1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F5AE5B0-E771-92CD-D2C2-676E3C5228E9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2E19C49-30A0-5354-590C-E048597834C3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8F1F9DC-53F0-F12D-B26D-7ED96DB57658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BF0E2E66-0777-2359-8B3D-61461DE23A49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BD9587F-2EED-BF87-197F-C34A7E394667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/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r="-1382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650" t="-11667" r="-37864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BB6FD95-A9B9-2E2C-28EB-06008C28C05F}"/>
              </a:ext>
            </a:extLst>
          </p:cNvPr>
          <p:cNvSpPr/>
          <p:nvPr/>
        </p:nvSpPr>
        <p:spPr>
          <a:xfrm>
            <a:off x="3674308" y="3314702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/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blipFill>
                <a:blip r:embed="rId10"/>
                <a:stretch>
                  <a:fillRect l="-12621" t="-11667" r="-388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תמונה 35">
            <a:extLst>
              <a:ext uri="{FF2B5EF4-FFF2-40B4-BE49-F238E27FC236}">
                <a16:creationId xmlns:a16="http://schemas.microsoft.com/office/drawing/2014/main" id="{ECEF72DE-5204-AC67-25A4-3234EBE4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212" y="2992192"/>
            <a:ext cx="2426233" cy="240697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258D479-7A56-7C26-4679-861E251BA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019" y="2992192"/>
            <a:ext cx="2426229" cy="2413426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3DDE0654-F060-E2CB-6DCE-3A632D56DC33}"/>
              </a:ext>
            </a:extLst>
          </p:cNvPr>
          <p:cNvSpPr/>
          <p:nvPr/>
        </p:nvSpPr>
        <p:spPr>
          <a:xfrm>
            <a:off x="7149028" y="5062901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877C4D1C-72BA-4347-635B-5A0373CECB82}"/>
              </a:ext>
            </a:extLst>
          </p:cNvPr>
          <p:cNvCxnSpPr>
            <a:cxnSpLocks/>
          </p:cNvCxnSpPr>
          <p:nvPr/>
        </p:nvCxnSpPr>
        <p:spPr>
          <a:xfrm flipV="1">
            <a:off x="7136836" y="2989675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30067AD7-F28B-9852-DD2D-E64F3B54E74D}"/>
              </a:ext>
            </a:extLst>
          </p:cNvPr>
          <p:cNvCxnSpPr>
            <a:cxnSpLocks/>
          </p:cNvCxnSpPr>
          <p:nvPr/>
        </p:nvCxnSpPr>
        <p:spPr>
          <a:xfrm flipV="1">
            <a:off x="7258762" y="2987349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7B0CE5D2-F3E8-2A4C-318C-25F4061FB014}"/>
              </a:ext>
            </a:extLst>
          </p:cNvPr>
          <p:cNvCxnSpPr>
            <a:cxnSpLocks/>
          </p:cNvCxnSpPr>
          <p:nvPr/>
        </p:nvCxnSpPr>
        <p:spPr>
          <a:xfrm>
            <a:off x="6463019" y="5062901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957D83DD-1203-358B-EC57-2D57561089D2}"/>
              </a:ext>
            </a:extLst>
          </p:cNvPr>
          <p:cNvCxnSpPr>
            <a:cxnSpLocks/>
          </p:cNvCxnSpPr>
          <p:nvPr/>
        </p:nvCxnSpPr>
        <p:spPr>
          <a:xfrm>
            <a:off x="6463019" y="5164604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9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C59F327A-CF32-44A8-1D7B-94BA1EA7E5AA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B5E35EF-4DE3-D6EA-4811-5CED2E74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5" y="2499806"/>
            <a:ext cx="3626073" cy="3409126"/>
          </a:xfrm>
          <a:prstGeom prst="rect">
            <a:avLst/>
          </a:prstGeom>
        </p:spPr>
      </p:pic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E4EE0E45-F401-7F0A-86B6-F6C563C4E901}"/>
              </a:ext>
            </a:extLst>
          </p:cNvPr>
          <p:cNvCxnSpPr>
            <a:cxnSpLocks/>
          </p:cNvCxnSpPr>
          <p:nvPr/>
        </p:nvCxnSpPr>
        <p:spPr>
          <a:xfrm>
            <a:off x="4641411" y="2499806"/>
            <a:ext cx="0" cy="3412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709629-C2C3-EE79-98FB-DFE8737FC9B3}"/>
              </a:ext>
            </a:extLst>
          </p:cNvPr>
          <p:cNvSpPr/>
          <p:nvPr/>
        </p:nvSpPr>
        <p:spPr>
          <a:xfrm>
            <a:off x="5362900" y="4192177"/>
            <a:ext cx="99353" cy="1017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15CC7594-8DF0-CB73-D23F-B8819B438A0C}"/>
              </a:ext>
            </a:extLst>
          </p:cNvPr>
          <p:cNvSpPr/>
          <p:nvPr/>
        </p:nvSpPr>
        <p:spPr>
          <a:xfrm>
            <a:off x="4591734" y="2851057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7EAFD174-9C5A-2AF4-9E1B-A7408443DBE0}"/>
              </a:ext>
            </a:extLst>
          </p:cNvPr>
          <p:cNvSpPr/>
          <p:nvPr/>
        </p:nvSpPr>
        <p:spPr>
          <a:xfrm>
            <a:off x="4600184" y="2067471"/>
            <a:ext cx="99353" cy="1017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/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blipFill>
                <a:blip r:embed="rId4"/>
                <a:stretch>
                  <a:fillRect t="-19868" r="-34104" b="-450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5E65BA8-B32D-B18E-3215-B377FF52E2E5}"/>
              </a:ext>
            </a:extLst>
          </p:cNvPr>
          <p:cNvCxnSpPr/>
          <p:nvPr/>
        </p:nvCxnSpPr>
        <p:spPr>
          <a:xfrm>
            <a:off x="4047285" y="3532909"/>
            <a:ext cx="36260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9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4115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4232 0.12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7 L 0.02435 0.03703 L 0.04232 0.158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9456" y="1294948"/>
            <a:ext cx="5198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/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intersection point to uphold: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blipFill>
                <a:blip r:embed="rId3"/>
                <a:stretch>
                  <a:fillRect l="-1874" t="-5076" r="-2205" b="-12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/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line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blipFill>
                <a:blip r:embed="rId4"/>
                <a:stretch>
                  <a:fillRect l="-1849" t="-13158" r="-3963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/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blipFill>
                <a:blip r:embed="rId5"/>
                <a:stretch>
                  <a:fillRect t="-14667" r="-977" b="-34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/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any discretization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and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denote closest from left and closest from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blipFill>
                <a:blip r:embed="rId6"/>
                <a:stretch>
                  <a:fillRect l="-1304" t="-53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/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Since intersection is unique,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so on.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blipFill>
                <a:blip r:embed="rId7"/>
                <a:stretch>
                  <a:fillRect l="-1034" t="-13158" r="-2328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/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discretization steps: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blipFill>
                <a:blip r:embed="rId8"/>
                <a:stretch>
                  <a:fillRect l="-1481" t="-13750" r="-3069" b="-27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/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blipFill>
                <a:blip r:embed="rId9"/>
                <a:stretch>
                  <a:fillRect l="-1286" t="-8140" r="-2868" b="-244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/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algorithm, in  iteration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000" b="0" i="0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1: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2: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each will vote in the closest bin</a:t>
                </a:r>
                <a:b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the accumulator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blipFill>
                <a:blip r:embed="rId3"/>
                <a:stretch>
                  <a:fillRect l="-1577" t="-1663" r="-1183" b="-4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/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be rounded to the same bin</a:t>
                </a: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blipFill>
                <a:blip r:embed="rId4"/>
                <a:stretch>
                  <a:fillRect l="-1139" t="-10606" r="-664" b="-3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/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6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/>
              <p:nvPr/>
            </p:nvSpPr>
            <p:spPr>
              <a:xfrm>
                <a:off x="1561754" y="2398233"/>
                <a:ext cx="9169433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or adjacent bin.</a:t>
                </a: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398233"/>
                <a:ext cx="9169433" cy="526939"/>
              </a:xfrm>
              <a:prstGeom prst="rect">
                <a:avLst/>
              </a:prstGeom>
              <a:blipFill>
                <a:blip r:embed="rId3"/>
                <a:stretch>
                  <a:fillRect r="-199" b="-114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לבן 3">
            <a:extLst>
              <a:ext uri="{FF2B5EF4-FFF2-40B4-BE49-F238E27FC236}">
                <a16:creationId xmlns:a16="http://schemas.microsoft.com/office/drawing/2014/main" id="{E57E68C4-14D4-9DDC-9417-C38384F321C3}"/>
              </a:ext>
            </a:extLst>
          </p:cNvPr>
          <p:cNvSpPr/>
          <p:nvPr/>
        </p:nvSpPr>
        <p:spPr>
          <a:xfrm>
            <a:off x="1561754" y="2841657"/>
            <a:ext cx="44422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what we want to achieve!</a:t>
            </a:r>
          </a:p>
        </p:txBody>
      </p:sp>
    </p:spTree>
    <p:extLst>
      <p:ext uri="{BB962C8B-B14F-4D97-AF65-F5344CB8AC3E}">
        <p14:creationId xmlns:p14="http://schemas.microsoft.com/office/powerpoint/2010/main" val="250336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/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small, 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a linear approximation: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blipFill>
                <a:blip r:embed="rId3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blipFill>
                <a:blip r:embed="rId3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13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say: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blipFill>
                <a:blip r:embed="rId3"/>
                <a:stretch>
                  <a:fillRect l="-1301" t="-17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3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this result we can say: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Rounding is executed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if we require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Completeness follows! </a:t>
                </a: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blipFill>
                <a:blip r:embed="rId3"/>
                <a:stretch>
                  <a:fillRect l="-14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4DDB125-39F0-F754-4C1C-4965D36C6527}"/>
              </a:ext>
            </a:extLst>
          </p:cNvPr>
          <p:cNvSpPr txBox="1"/>
          <p:nvPr/>
        </p:nvSpPr>
        <p:spPr>
          <a:xfrm>
            <a:off x="2291080" y="50604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completed Completeness!</a:t>
            </a:r>
          </a:p>
        </p:txBody>
      </p:sp>
    </p:spTree>
    <p:extLst>
      <p:ext uri="{BB962C8B-B14F-4D97-AF65-F5344CB8AC3E}">
        <p14:creationId xmlns:p14="http://schemas.microsoft.com/office/powerpoint/2010/main" val="369766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6698"/>
            <a:ext cx="435566" cy="385113"/>
            <a:chOff x="3110865" y="3926698"/>
            <a:chExt cx="435566" cy="38511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1148" y="3926698"/>
              <a:ext cx="335283" cy="310327"/>
              <a:chOff x="3211148" y="3926698"/>
              <a:chExt cx="335283" cy="3103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1148" y="392669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30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5428"/>
            <a:ext cx="436736" cy="386383"/>
            <a:chOff x="3110865" y="3925428"/>
            <a:chExt cx="436736" cy="38638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3053" y="3925428"/>
              <a:ext cx="334548" cy="311597"/>
              <a:chOff x="3213053" y="3925428"/>
              <a:chExt cx="334548" cy="31159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053" y="392542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Define: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minimal distance threshold</a:t>
                </a: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</a:t>
                </a: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 want: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does not contribute to the same or adjacent </a:t>
                </a:r>
                <a:b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cells of the accumulator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algn="ctr"/>
                <a:endParaRPr lang="he-IL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blipFill>
                <a:blip r:embed="rId10"/>
                <a:stretch>
                  <a:fillRect l="-792" t="-1055" b="-34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2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WLOG we’ll talk about left side: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again WLOG we’ll look at the difference</a:t>
                </a:r>
                <a:b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contribution and </a:t>
                </a: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to demand: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blipFill>
                <a:blip r:embed="rId10"/>
                <a:stretch>
                  <a:fillRect l="-914" t="-8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43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015"/>
            <a:ext cx="449461" cy="388796"/>
            <a:chOff x="3110865" y="3923015"/>
            <a:chExt cx="449461" cy="388796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418" y="3923015"/>
              <a:ext cx="347908" cy="314010"/>
              <a:chOff x="3212418" y="3923015"/>
              <a:chExt cx="347908" cy="3140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1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418" y="3923015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4EDB428-74AF-BA51-D558-77B60C345B0F}"/>
              </a:ext>
            </a:extLst>
          </p:cNvPr>
          <p:cNvCxnSpPr>
            <a:cxnSpLocks/>
          </p:cNvCxnSpPr>
          <p:nvPr/>
        </p:nvCxnSpPr>
        <p:spPr>
          <a:xfrm flipV="1">
            <a:off x="2338493" y="3141608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/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 that:</a:t>
                </a:r>
              </a:p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the difference</a:t>
                </a: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offsets is exactly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blipFill>
                <a:blip r:embed="rId10"/>
                <a:stretch>
                  <a:fillRect l="-2219" t="-3891" r="-2219" b="-9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D5EFDB38-4DBE-7F2F-32E8-8E80084885FC}"/>
              </a:ext>
            </a:extLst>
          </p:cNvPr>
          <p:cNvGrpSpPr/>
          <p:nvPr/>
        </p:nvGrpSpPr>
        <p:grpSpPr>
          <a:xfrm>
            <a:off x="5902923" y="2706139"/>
            <a:ext cx="4122738" cy="3097968"/>
            <a:chOff x="5902923" y="2706139"/>
            <a:chExt cx="4122738" cy="3097968"/>
          </a:xfrm>
        </p:grpSpPr>
        <p:grpSp>
          <p:nvGrpSpPr>
            <p:cNvPr id="67" name="קבוצה 66">
              <a:extLst>
                <a:ext uri="{FF2B5EF4-FFF2-40B4-BE49-F238E27FC236}">
                  <a16:creationId xmlns:a16="http://schemas.microsoft.com/office/drawing/2014/main" id="{65289588-9181-DFC8-4FD2-F17C8CB88924}"/>
                </a:ext>
              </a:extLst>
            </p:cNvPr>
            <p:cNvGrpSpPr/>
            <p:nvPr/>
          </p:nvGrpSpPr>
          <p:grpSpPr>
            <a:xfrm>
              <a:off x="5902923" y="2706139"/>
              <a:ext cx="4122738" cy="3097968"/>
              <a:chOff x="5902923" y="2706139"/>
              <a:chExt cx="4122738" cy="3097968"/>
            </a:xfrm>
          </p:grpSpPr>
          <p:grpSp>
            <p:nvGrpSpPr>
              <p:cNvPr id="55" name="קבוצה 54">
                <a:extLst>
                  <a:ext uri="{FF2B5EF4-FFF2-40B4-BE49-F238E27FC236}">
                    <a16:creationId xmlns:a16="http://schemas.microsoft.com/office/drawing/2014/main" id="{DA6EE23C-574C-18EE-49F0-6BEBE997219D}"/>
                  </a:ext>
                </a:extLst>
              </p:cNvPr>
              <p:cNvGrpSpPr/>
              <p:nvPr/>
            </p:nvGrpSpPr>
            <p:grpSpPr>
              <a:xfrm>
                <a:off x="5902923" y="2706139"/>
                <a:ext cx="4122738" cy="3097968"/>
                <a:chOff x="5902923" y="2706139"/>
                <a:chExt cx="4122738" cy="3097968"/>
              </a:xfrm>
            </p:grpSpPr>
            <p:grpSp>
              <p:nvGrpSpPr>
                <p:cNvPr id="48" name="קבוצה 47">
                  <a:extLst>
                    <a:ext uri="{FF2B5EF4-FFF2-40B4-BE49-F238E27FC236}">
                      <a16:creationId xmlns:a16="http://schemas.microsoft.com/office/drawing/2014/main" id="{47C73383-790B-10B4-9B41-D47E5A279DB3}"/>
                    </a:ext>
                  </a:extLst>
                </p:cNvPr>
                <p:cNvGrpSpPr/>
                <p:nvPr/>
              </p:nvGrpSpPr>
              <p:grpSpPr>
                <a:xfrm>
                  <a:off x="5902923" y="2706139"/>
                  <a:ext cx="4122738" cy="3097968"/>
                  <a:chOff x="5902923" y="2706139"/>
                  <a:chExt cx="4122738" cy="3097968"/>
                </a:xfrm>
              </p:grpSpPr>
              <p:cxnSp>
                <p:nvCxnSpPr>
                  <p:cNvPr id="8" name="מחבר חץ ישר 7">
                    <a:extLst>
                      <a:ext uri="{FF2B5EF4-FFF2-40B4-BE49-F238E27FC236}">
                        <a16:creationId xmlns:a16="http://schemas.microsoft.com/office/drawing/2014/main" id="{13B5B4D4-A1A9-52B6-22EB-DFD22AFA9E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444532" y="2928278"/>
                    <a:ext cx="0" cy="24988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מחבר חץ ישר 8">
                    <a:extLst>
                      <a:ext uri="{FF2B5EF4-FFF2-40B4-BE49-F238E27FC236}">
                        <a16:creationId xmlns:a16="http://schemas.microsoft.com/office/drawing/2014/main" id="{5AF07265-D668-4AE4-DCDA-4BBA73909E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44532" y="5427094"/>
                    <a:ext cx="248137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6757" t="-13158" r="-25676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8219" t="-13158" r="-24658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m:oMathPara>
                        </a14:m>
                        <a:endParaRPr lang="he-IL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t="-7273" r="-1382" b="-3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צורה חופשית: צורה 5">
                    <a:extLst>
                      <a:ext uri="{FF2B5EF4-FFF2-40B4-BE49-F238E27FC236}">
                        <a16:creationId xmlns:a16="http://schemas.microsoft.com/office/drawing/2014/main" id="{CAC7BF0B-BD59-DAEA-AA0A-7B655082B901}"/>
                      </a:ext>
                    </a:extLst>
                  </p:cNvPr>
                  <p:cNvSpPr/>
                  <p:nvPr/>
                </p:nvSpPr>
                <p:spPr>
                  <a:xfrm>
                    <a:off x="5902923" y="3655107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7" name="צורה חופשית: צורה 6">
                    <a:extLst>
                      <a:ext uri="{FF2B5EF4-FFF2-40B4-BE49-F238E27FC236}">
                        <a16:creationId xmlns:a16="http://schemas.microsoft.com/office/drawing/2014/main" id="{B897CECA-660E-C478-2DF5-592335FBDD02}"/>
                      </a:ext>
                    </a:extLst>
                  </p:cNvPr>
                  <p:cNvSpPr/>
                  <p:nvPr/>
                </p:nvSpPr>
                <p:spPr>
                  <a:xfrm>
                    <a:off x="6617443" y="36743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5" name="צורה חופשית: צורה 14">
                    <a:extLst>
                      <a:ext uri="{FF2B5EF4-FFF2-40B4-BE49-F238E27FC236}">
                        <a16:creationId xmlns:a16="http://schemas.microsoft.com/office/drawing/2014/main" id="{D75BE0F3-BB09-FE34-76F6-9D3BDB325DEA}"/>
                      </a:ext>
                    </a:extLst>
                  </p:cNvPr>
                  <p:cNvSpPr/>
                  <p:nvPr/>
                </p:nvSpPr>
                <p:spPr>
                  <a:xfrm>
                    <a:off x="6444532" y="33716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dirty="0"/>
                  </a:p>
                </p:txBody>
              </p:sp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7BC8E919-9084-9D9B-0355-7F95BE48438B}"/>
                      </a:ext>
                    </a:extLst>
                  </p:cNvPr>
                  <p:cNvGrpSpPr/>
                  <p:nvPr/>
                </p:nvGrpSpPr>
                <p:grpSpPr>
                  <a:xfrm rot="2988284">
                    <a:off x="6996253" y="3432721"/>
                    <a:ext cx="456959" cy="388116"/>
                    <a:chOff x="3110865" y="3923695"/>
                    <a:chExt cx="456959" cy="388116"/>
                  </a:xfrm>
                </p:grpSpPr>
                <p:grpSp>
                  <p:nvGrpSpPr>
                    <p:cNvPr id="34" name="קבוצה 33">
                      <a:extLst>
                        <a:ext uri="{FF2B5EF4-FFF2-40B4-BE49-F238E27FC236}">
                          <a16:creationId xmlns:a16="http://schemas.microsoft.com/office/drawing/2014/main" id="{A264BB0D-164A-C97E-1B5C-D0C46DFB1C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0865" y="3969740"/>
                      <a:ext cx="316341" cy="342071"/>
                      <a:chOff x="3110865" y="3969740"/>
                      <a:chExt cx="316341" cy="342071"/>
                    </a:xfrm>
                  </p:grpSpPr>
                  <p:cxnSp>
                    <p:nvCxnSpPr>
                      <p:cNvPr id="41" name="מחבר ישר 40">
                        <a:extLst>
                          <a:ext uri="{FF2B5EF4-FFF2-40B4-BE49-F238E27FC236}">
                            <a16:creationId xmlns:a16="http://schemas.microsoft.com/office/drawing/2014/main" id="{3D068871-E534-412C-D6C8-B543B7EEA7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3110865" y="4038600"/>
                        <a:ext cx="316341" cy="273211"/>
                      </a:xfrm>
                      <a:prstGeom prst="line">
                        <a:avLst/>
                      </a:prstGeom>
                      <a:ln w="19050" cap="flat" cmpd="sng" algn="ctr">
                        <a:solidFill>
                          <a:schemeClr val="accent1"/>
                        </a:solidFill>
                        <a:prstDash val="sys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מחבר ישר 41">
                        <a:extLst>
                          <a:ext uri="{FF2B5EF4-FFF2-40B4-BE49-F238E27FC236}">
                            <a16:creationId xmlns:a16="http://schemas.microsoft.com/office/drawing/2014/main" id="{EB36B819-C210-4115-64F2-A867EA6E39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51388" y="3969740"/>
                        <a:ext cx="39487" cy="36145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מחבר ישר 44">
                        <a:extLst>
                          <a:ext uri="{FF2B5EF4-FFF2-40B4-BE49-F238E27FC236}">
                            <a16:creationId xmlns:a16="http://schemas.microsoft.com/office/drawing/2014/main" id="{9E413603-7E29-CD07-2B30-F4615A1B22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151388" y="4008743"/>
                        <a:ext cx="39487" cy="45197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" name="קבוצה 34">
                      <a:extLst>
                        <a:ext uri="{FF2B5EF4-FFF2-40B4-BE49-F238E27FC236}">
                          <a16:creationId xmlns:a16="http://schemas.microsoft.com/office/drawing/2014/main" id="{277FEB2A-09C3-E17E-BA14-1D36CD0B2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83014" y="3923695"/>
                      <a:ext cx="384810" cy="297709"/>
                      <a:chOff x="3183014" y="3923695"/>
                      <a:chExt cx="384810" cy="297709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spAutoFit/>
                          </a:bodyPr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000" b="0" i="1" cap="none" spc="0" dirty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oMath>
                              </m:oMathPara>
                            </a14:m>
                            <a:endParaRPr lang="he-IL" sz="1000" b="0" cap="none" spc="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b="-1590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9" name="מחבר ישר 38">
                        <a:extLst>
                          <a:ext uri="{FF2B5EF4-FFF2-40B4-BE49-F238E27FC236}">
                            <a16:creationId xmlns:a16="http://schemas.microsoft.com/office/drawing/2014/main" id="{0F10453B-473C-FF14-F7F2-0419052CD0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267271" y="3917885"/>
                        <a:ext cx="0" cy="168514"/>
                      </a:xfrm>
                      <a:prstGeom prst="line">
                        <a:avLst/>
                      </a:prstGeom>
                      <a:ln>
                        <a:head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מחבר ישר 39">
                        <a:extLst>
                          <a:ext uri="{FF2B5EF4-FFF2-40B4-BE49-F238E27FC236}">
                            <a16:creationId xmlns:a16="http://schemas.microsoft.com/office/drawing/2014/main" id="{54A52276-F212-85E0-0C23-0823FC3F76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484749" y="4098444"/>
                        <a:ext cx="0" cy="166150"/>
                      </a:xfrm>
                      <a:prstGeom prst="line">
                        <a:avLst/>
                      </a:prstGeom>
                      <a:ln>
                        <a:headEnd type="none" w="sm" len="sm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51" name="מחבר ישר 50">
                  <a:extLst>
                    <a:ext uri="{FF2B5EF4-FFF2-40B4-BE49-F238E27FC236}">
                      <a16:creationId xmlns:a16="http://schemas.microsoft.com/office/drawing/2014/main" id="{375AA4A3-E8E1-C718-38EC-2397E66C95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6203" y="5392420"/>
                  <a:ext cx="0" cy="7163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/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he-IL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mc:Choice>
              <mc:Fallback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6" name="מחבר ישר 55">
                <a:extLst>
                  <a:ext uri="{FF2B5EF4-FFF2-40B4-BE49-F238E27FC236}">
                    <a16:creationId xmlns:a16="http://schemas.microsoft.com/office/drawing/2014/main" id="{ACD2B3A2-73F9-383C-DA1F-EA50F20FB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945" y="3819137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מחבר ישר 62">
                <a:extLst>
                  <a:ext uri="{FF2B5EF4-FFF2-40B4-BE49-F238E27FC236}">
                    <a16:creationId xmlns:a16="http://schemas.microsoft.com/office/drawing/2014/main" id="{C4592B7C-3962-9567-EB1C-3083D75B7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04" y="3362930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/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blipFill>
                  <a:blip r:embed="rId16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/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blipFill>
                  <a:blip r:embed="rId17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04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/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Therefore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simply demand:</a:t>
                </a:r>
              </a:p>
              <a:p>
                <a:pPr/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pPr/>
                <a:endParaRPr lang="en-US" sz="1800" b="1" i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pPr/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blipFill>
                <a:blip r:embed="rId10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D4F341-AAD6-7D08-FDB2-E3F694E70519}"/>
              </a:ext>
            </a:extLst>
          </p:cNvPr>
          <p:cNvSpPr txBox="1"/>
          <p:nvPr/>
        </p:nvSpPr>
        <p:spPr>
          <a:xfrm>
            <a:off x="5471081" y="4239613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Sounds like soundness is safe and sound!</a:t>
            </a:r>
          </a:p>
        </p:txBody>
      </p:sp>
    </p:spTree>
    <p:extLst>
      <p:ext uri="{BB962C8B-B14F-4D97-AF65-F5344CB8AC3E}">
        <p14:creationId xmlns:p14="http://schemas.microsoft.com/office/powerpoint/2010/main" val="25739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/>
              <p:nvPr/>
            </p:nvSpPr>
            <p:spPr>
              <a:xfrm>
                <a:off x="2968336" y="1705143"/>
                <a:ext cx="1447800" cy="56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336" y="1705143"/>
                <a:ext cx="1447800" cy="568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/>
              <p:nvPr/>
            </p:nvSpPr>
            <p:spPr>
              <a:xfrm>
                <a:off x="4958193" y="1674634"/>
                <a:ext cx="2275614" cy="669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1800" b="1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93" y="1674634"/>
                <a:ext cx="2275614" cy="669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DA94F152-20B6-57C8-60C2-AFAE6241A10B}"/>
                  </a:ext>
                </a:extLst>
              </p:cNvPr>
              <p:cNvSpPr txBox="1"/>
              <p:nvPr/>
            </p:nvSpPr>
            <p:spPr>
              <a:xfrm>
                <a:off x="6899562" y="1620283"/>
                <a:ext cx="610985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DA94F152-20B6-57C8-60C2-AFAE6241A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562" y="1620283"/>
                <a:ext cx="6109854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2810223-6027-504B-AA1C-7381FB416577}"/>
                  </a:ext>
                </a:extLst>
              </p:cNvPr>
              <p:cNvSpPr txBox="1"/>
              <p:nvPr/>
            </p:nvSpPr>
            <p:spPr>
              <a:xfrm>
                <a:off x="2840182" y="2692173"/>
                <a:ext cx="1447800" cy="56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2810223-6027-504B-AA1C-7381FB416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2" y="2692173"/>
                <a:ext cx="1447800" cy="568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C70E839E-20BC-5FFB-38BA-C265AE25919D}"/>
                  </a:ext>
                </a:extLst>
              </p:cNvPr>
              <p:cNvSpPr txBox="1"/>
              <p:nvPr/>
            </p:nvSpPr>
            <p:spPr>
              <a:xfrm>
                <a:off x="5039595" y="2692173"/>
                <a:ext cx="2161309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C70E839E-20BC-5FFB-38BA-C265AE259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95" y="2692173"/>
                <a:ext cx="2161309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3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7DDBDD7D-0DD1-5FB7-9F2E-B3B0BB164477}"/>
              </a:ext>
            </a:extLst>
          </p:cNvPr>
          <p:cNvSpPr/>
          <p:nvPr/>
        </p:nvSpPr>
        <p:spPr>
          <a:xfrm>
            <a:off x="1775349" y="5894013"/>
            <a:ext cx="8295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Edge Detection Pipeline</a:t>
            </a:r>
            <a:endParaRPr lang="he-I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1: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Gaussian smoothing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ענן, שחור ולבן, שמיים, צילום מאגר&#10;&#10;התיאור נוצר באופן אוטומטי">
            <a:extLst>
              <a:ext uri="{FF2B5EF4-FFF2-40B4-BE49-F238E27FC236}">
                <a16:creationId xmlns:a16="http://schemas.microsoft.com/office/drawing/2014/main" id="{2B900E18-DEE8-27D0-482E-61F0859B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6" y="2618147"/>
            <a:ext cx="2218053" cy="3124019"/>
          </a:xfrm>
          <a:prstGeom prst="rect">
            <a:avLst/>
          </a:prstGeom>
        </p:spPr>
      </p:pic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77" y="794540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blipFill>
                <a:blip r:embed="rId5"/>
                <a:stretch>
                  <a:fillRect r="-7273" b="-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7645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2: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/>
              <a:t>Sobel operator</a:t>
            </a:r>
            <a:endParaRPr lang="en-US" sz="4800" b="0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0" y="2640188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blipFill>
                <a:blip r:embed="rId4"/>
                <a:stretch>
                  <a:fillRect r="-6838" b="-1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42" y="812853"/>
            <a:ext cx="2266717" cy="323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/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blipFill>
                <a:blip r:embed="rId6"/>
                <a:stretch>
                  <a:fillRect r="-4453" b="-10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/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blipFill>
                <a:blip r:embed="rId7"/>
                <a:stretch>
                  <a:fillRect r="-74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/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blipFill>
                <a:blip r:embed="rId8"/>
                <a:stretch>
                  <a:fillRect r="-60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1498"/>
      </p:ext>
    </p:extLst>
  </p:cSld>
  <p:clrMapOvr>
    <a:masterClrMapping/>
  </p:clrMapOvr>
  <p:transition spd="slow">
    <p:comb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3: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inning the edges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96" y="2587535"/>
            <a:ext cx="2266717" cy="323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450" y="794540"/>
            <a:ext cx="2266699" cy="3204643"/>
          </a:xfrm>
          <a:prstGeom prst="rect">
            <a:avLst/>
          </a:prstGeom>
        </p:spPr>
      </p:pic>
      <p:pic>
        <p:nvPicPr>
          <p:cNvPr id="1028" name="Picture 4" descr="Giant Panda Facts and Pictures">
            <a:extLst>
              <a:ext uri="{FF2B5EF4-FFF2-40B4-BE49-F238E27FC236}">
                <a16:creationId xmlns:a16="http://schemas.microsoft.com/office/drawing/2014/main" id="{D0736B11-FCB2-063C-A12F-6618722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6" y="921436"/>
            <a:ext cx="6112933" cy="458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7A0B6094-6AF8-92B6-1920-857DEE21DF49}"/>
              </a:ext>
            </a:extLst>
          </p:cNvPr>
          <p:cNvSpPr/>
          <p:nvPr/>
        </p:nvSpPr>
        <p:spPr>
          <a:xfrm rot="1134524">
            <a:off x="-11722" y="4149525"/>
            <a:ext cx="9692640" cy="4022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53CDFC7-03C9-3ACA-7039-48B12D1EA5CF}"/>
              </a:ext>
            </a:extLst>
          </p:cNvPr>
          <p:cNvSpPr/>
          <p:nvPr/>
        </p:nvSpPr>
        <p:spPr>
          <a:xfrm rot="1124781">
            <a:off x="-649" y="4355165"/>
            <a:ext cx="969264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793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30768 -0.95741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-4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4: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Double thresholding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33" y="2561904"/>
            <a:ext cx="2266699" cy="32046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14" y="859081"/>
            <a:ext cx="2242648" cy="3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838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5: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Hysteresis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308" y="2600572"/>
            <a:ext cx="2242648" cy="31550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69F7A70-3171-67D2-042C-CFEA15482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105" y="819318"/>
            <a:ext cx="2249724" cy="3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6227"/>
      </p:ext>
    </p:extLst>
  </p:cSld>
  <p:clrMapOvr>
    <a:masterClrMapping/>
  </p:clrMapOvr>
  <p:transition spd="slow">
    <p:comb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1672</TotalTime>
  <Words>1659</Words>
  <Application>Microsoft Office PowerPoint</Application>
  <PresentationFormat>מסך רחב</PresentationFormat>
  <Paragraphs>464</Paragraphs>
  <Slides>50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50</vt:i4>
      </vt:variant>
    </vt:vector>
  </HeadingPairs>
  <TitlesOfParts>
    <vt:vector size="55" baseType="lpstr">
      <vt:lpstr>Aptos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673</cp:revision>
  <dcterms:created xsi:type="dcterms:W3CDTF">2024-09-02T17:21:32Z</dcterms:created>
  <dcterms:modified xsi:type="dcterms:W3CDTF">2024-09-07T22:30:42Z</dcterms:modified>
</cp:coreProperties>
</file>